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mov" ContentType="video/unknown"/>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62" r:id="rId4"/>
    <p:sldId id="258" r:id="rId5"/>
    <p:sldId id="259" r:id="rId6"/>
    <p:sldId id="265" r:id="rId7"/>
    <p:sldId id="260" r:id="rId8"/>
    <p:sldId id="270" r:id="rId9"/>
    <p:sldId id="261" r:id="rId10"/>
    <p:sldId id="269"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22" autoAdjust="0"/>
    <p:restoredTop sz="87484" autoAdjust="0"/>
  </p:normalViewPr>
  <p:slideViewPr>
    <p:cSldViewPr snapToGrid="0" snapToObjects="1">
      <p:cViewPr varScale="1">
        <p:scale>
          <a:sx n="119" d="100"/>
          <a:sy n="119" d="100"/>
        </p:scale>
        <p:origin x="-25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822D51-A0E0-6641-B3C8-ECEEE1273979}" type="datetimeFigureOut">
              <a:rPr lang="en-US" smtClean="0"/>
              <a:t>4/10/17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250423-CE1D-D74C-ACC3-5F07FD14EBA4}" type="slidenum">
              <a:rPr lang="en-US" smtClean="0"/>
              <a:t>‹#›</a:t>
            </a:fld>
            <a:endParaRPr lang="en-US"/>
          </a:p>
        </p:txBody>
      </p:sp>
    </p:spTree>
    <p:extLst>
      <p:ext uri="{BB962C8B-B14F-4D97-AF65-F5344CB8AC3E}">
        <p14:creationId xmlns:p14="http://schemas.microsoft.com/office/powerpoint/2010/main" val="40770731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my name is Qasim Mahmood and I’m going to be talking about the propertied of </a:t>
            </a:r>
            <a:r>
              <a:rPr lang="en-US" dirty="0" err="1" smtClean="0"/>
              <a:t>Algol</a:t>
            </a:r>
            <a:r>
              <a:rPr lang="en-US" dirty="0" smtClean="0"/>
              <a:t> eclipsing binaries</a:t>
            </a:r>
            <a:r>
              <a:rPr lang="en-US" baseline="0" dirty="0" smtClean="0"/>
              <a:t> in the LMC. </a:t>
            </a:r>
            <a:endParaRPr lang="en-US" dirty="0"/>
          </a:p>
        </p:txBody>
      </p:sp>
      <p:sp>
        <p:nvSpPr>
          <p:cNvPr id="4" name="Slide Number Placeholder 3"/>
          <p:cNvSpPr>
            <a:spLocks noGrp="1"/>
          </p:cNvSpPr>
          <p:nvPr>
            <p:ph type="sldNum" sz="quarter" idx="10"/>
          </p:nvPr>
        </p:nvSpPr>
        <p:spPr/>
        <p:txBody>
          <a:bodyPr/>
          <a:lstStyle/>
          <a:p>
            <a:fld id="{1B250423-CE1D-D74C-ACC3-5F07FD14EBA4}" type="slidenum">
              <a:rPr lang="en-US" smtClean="0"/>
              <a:t>1</a:t>
            </a:fld>
            <a:endParaRPr lang="en-US"/>
          </a:p>
        </p:txBody>
      </p:sp>
    </p:spTree>
    <p:extLst>
      <p:ext uri="{BB962C8B-B14F-4D97-AF65-F5344CB8AC3E}">
        <p14:creationId xmlns:p14="http://schemas.microsoft.com/office/powerpoint/2010/main" val="47853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I want to say:</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What</a:t>
            </a:r>
            <a:r>
              <a:rPr lang="en-US" b="0" baseline="0" dirty="0" smtClean="0"/>
              <a:t> are </a:t>
            </a:r>
            <a:r>
              <a:rPr lang="en-US" b="0" baseline="0" dirty="0" err="1" smtClean="0"/>
              <a:t>algols</a:t>
            </a:r>
            <a:r>
              <a:rPr lang="en-US" b="0" baseline="0" dirty="0" smtClean="0"/>
              <a:t>? Well </a:t>
            </a:r>
            <a:r>
              <a:rPr lang="en-US" b="0" baseline="0" dirty="0" err="1" smtClean="0"/>
              <a:t>algol</a:t>
            </a:r>
            <a:r>
              <a:rPr lang="en-US" b="0" baseline="0" dirty="0" smtClean="0"/>
              <a:t> specifically was one of the first variable stars to be see by the naked eye about 3000 years ago. </a:t>
            </a:r>
            <a:r>
              <a:rPr lang="en-US" b="0" baseline="0" dirty="0" err="1" smtClean="0"/>
              <a:t>Algol</a:t>
            </a:r>
            <a:r>
              <a:rPr lang="en-US" b="0" baseline="0" dirty="0" smtClean="0"/>
              <a:t> translates from Arabic to the Demon star in the constellation Perseus. The story goes that </a:t>
            </a:r>
            <a:r>
              <a:rPr lang="en-US" b="0" baseline="0" dirty="0" err="1" smtClean="0"/>
              <a:t>Persues</a:t>
            </a:r>
            <a:r>
              <a:rPr lang="en-US" b="0" baseline="0" dirty="0" smtClean="0"/>
              <a:t> defeated Medusa and her head is now his possession. The eye is the binary star that would flicker and looked like a wink. Many of the stars we see with our naked eye are often binary systems. Now, we describe </a:t>
            </a:r>
            <a:r>
              <a:rPr lang="en-US" b="0" baseline="0" dirty="0" err="1" smtClean="0"/>
              <a:t>Algols</a:t>
            </a:r>
            <a:r>
              <a:rPr lang="en-US" b="0" baseline="0" dirty="0" smtClean="0"/>
              <a:t> to be eclipsing binaries (nearly edge-on) with inverted mass ratios after undergoing mass transfer. They’re the ancestors of different types of supernova, such as type 1a.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http://</a:t>
            </a:r>
            <a:r>
              <a:rPr lang="en-US" dirty="0" err="1" smtClean="0"/>
              <a:t>www.dailymail.co.uk</a:t>
            </a:r>
            <a:r>
              <a:rPr lang="en-US" dirty="0" smtClean="0"/>
              <a:t>/</a:t>
            </a:r>
            <a:r>
              <a:rPr lang="en-US" dirty="0" err="1" smtClean="0"/>
              <a:t>sciencetech</a:t>
            </a:r>
            <a:r>
              <a:rPr lang="en-US" dirty="0" smtClean="0"/>
              <a:t>/article-3379438/The-flickering-demon-star-spotted-Egyptian-astronomers-3-000-years-ago.html</a:t>
            </a:r>
          </a:p>
          <a:p>
            <a:r>
              <a:rPr lang="en-US" dirty="0" smtClean="0"/>
              <a:t>- </a:t>
            </a:r>
            <a:r>
              <a:rPr lang="en-US" dirty="0" err="1" smtClean="0"/>
              <a:t>Agol</a:t>
            </a:r>
            <a:r>
              <a:rPr lang="en-US" baseline="0" dirty="0" smtClean="0"/>
              <a:t> is the </a:t>
            </a:r>
            <a:r>
              <a:rPr lang="en-US" baseline="0" dirty="0" err="1" smtClean="0"/>
              <a:t>arabic</a:t>
            </a:r>
            <a:r>
              <a:rPr lang="en-US" baseline="0" dirty="0" smtClean="0"/>
              <a:t> word for demon’s head </a:t>
            </a:r>
            <a:endParaRPr lang="en-US" dirty="0" smtClean="0"/>
          </a:p>
          <a:p>
            <a:r>
              <a:rPr lang="en-US" dirty="0" smtClean="0"/>
              <a:t>- Flickering</a:t>
            </a:r>
            <a:r>
              <a:rPr lang="en-US" baseline="0" dirty="0" smtClean="0"/>
              <a:t> eye in Medusa’s head, now on Perseus’ belt. </a:t>
            </a:r>
          </a:p>
          <a:p>
            <a:r>
              <a:rPr lang="en-US" dirty="0" smtClean="0"/>
              <a:t>- 93</a:t>
            </a:r>
            <a:r>
              <a:rPr lang="en-US" baseline="0" dirty="0" smtClean="0"/>
              <a:t> light years away </a:t>
            </a:r>
          </a:p>
          <a:p>
            <a:endParaRPr lang="en-US" baseline="0" dirty="0" smtClean="0"/>
          </a:p>
          <a:p>
            <a:r>
              <a:rPr lang="en-US" baseline="0" dirty="0" smtClean="0"/>
              <a:t>http://space-</a:t>
            </a:r>
            <a:r>
              <a:rPr lang="en-US" baseline="0" dirty="0" err="1" smtClean="0"/>
              <a:t>facts.com</a:t>
            </a:r>
            <a:r>
              <a:rPr lang="en-US" baseline="0" dirty="0" smtClean="0"/>
              <a:t>/</a:t>
            </a:r>
            <a:r>
              <a:rPr lang="en-US" baseline="0" dirty="0" err="1" smtClean="0"/>
              <a:t>magellanic</a:t>
            </a:r>
            <a:r>
              <a:rPr lang="en-US" baseline="0" dirty="0" smtClean="0"/>
              <a:t>-clouds/</a:t>
            </a:r>
          </a:p>
          <a:p>
            <a:r>
              <a:rPr lang="en-US" dirty="0" smtClean="0"/>
              <a:t>- LMC is 160,000</a:t>
            </a:r>
            <a:r>
              <a:rPr lang="en-US" baseline="0" dirty="0" smtClean="0"/>
              <a:t> light years away, 30 billion stars, disrupted barred spiral type, highly active star formation region (Tarantula Nebula), gas-rich regions, </a:t>
            </a:r>
          </a:p>
          <a:p>
            <a:pPr marL="171450" indent="-171450">
              <a:buFontTx/>
              <a:buChar char="-"/>
            </a:pPr>
            <a:r>
              <a:rPr lang="en-US" baseline="0" dirty="0" smtClean="0"/>
              <a:t>SMC is 200,000 light years away, 3 billion stars </a:t>
            </a:r>
          </a:p>
          <a:p>
            <a:pPr marL="0" indent="0">
              <a:buFontTx/>
              <a:buNone/>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More than</a:t>
            </a:r>
            <a:r>
              <a:rPr lang="en-US" baseline="0" dirty="0" smtClean="0"/>
              <a:t> 4/5 of stars we observe from the naked eye are two or more stars </a:t>
            </a:r>
            <a:endParaRPr lang="en-US" dirty="0" smtClean="0"/>
          </a:p>
          <a:p>
            <a:r>
              <a:rPr lang="en-US" dirty="0" smtClean="0"/>
              <a:t>http://</a:t>
            </a:r>
            <a:r>
              <a:rPr lang="en-US" dirty="0" err="1" smtClean="0"/>
              <a:t>www.space.com</a:t>
            </a:r>
            <a:r>
              <a:rPr lang="en-US" dirty="0" smtClean="0"/>
              <a:t>/22509-binary-stars.html </a:t>
            </a:r>
          </a:p>
          <a:p>
            <a:endParaRPr lang="en-US" dirty="0" smtClean="0"/>
          </a:p>
          <a:p>
            <a:r>
              <a:rPr lang="en-US" dirty="0" err="1" smtClean="0"/>
              <a:t>Langrangian</a:t>
            </a:r>
            <a:r>
              <a:rPr lang="en-US" dirty="0" smtClean="0"/>
              <a:t> point</a:t>
            </a:r>
            <a:r>
              <a:rPr lang="en-US" baseline="0" dirty="0" smtClean="0"/>
              <a:t> – where the gravitational forces are equal </a:t>
            </a:r>
            <a:endParaRPr lang="en-US" dirty="0" smtClean="0"/>
          </a:p>
          <a:p>
            <a:endParaRPr lang="en-US" dirty="0" smtClean="0"/>
          </a:p>
          <a:p>
            <a:r>
              <a:rPr lang="en-US" dirty="0" smtClean="0"/>
              <a:t>Cooler and more massive</a:t>
            </a:r>
            <a:r>
              <a:rPr lang="en-US" baseline="0" dirty="0" smtClean="0"/>
              <a:t> giant donates to secondary main sequence primary, then have inverted mass ratios. The secondary becomes more massive. This is an </a:t>
            </a:r>
            <a:r>
              <a:rPr lang="en-US" baseline="0" dirty="0" err="1" smtClean="0"/>
              <a:t>algol</a:t>
            </a:r>
            <a:r>
              <a:rPr lang="en-US" baseline="0" dirty="0" smtClean="0"/>
              <a:t> </a:t>
            </a:r>
          </a:p>
          <a:p>
            <a:endParaRPr lang="en-US" baseline="0" dirty="0" smtClean="0"/>
          </a:p>
          <a:p>
            <a:r>
              <a:rPr lang="en-US" baseline="0" dirty="0" smtClean="0"/>
              <a:t>From the ones we have observes, over 50% have been Type 1a supernovae </a:t>
            </a:r>
          </a:p>
          <a:p>
            <a:r>
              <a:rPr lang="en-US" dirty="0" smtClean="0"/>
              <a:t>http://</a:t>
            </a:r>
            <a:r>
              <a:rPr lang="en-US" dirty="0" err="1" smtClean="0"/>
              <a:t>www.sun.org</a:t>
            </a:r>
            <a:r>
              <a:rPr lang="en-US" dirty="0" smtClean="0"/>
              <a:t>/encyclopedia/supernova</a:t>
            </a:r>
          </a:p>
        </p:txBody>
      </p:sp>
      <p:sp>
        <p:nvSpPr>
          <p:cNvPr id="4" name="Slide Number Placeholder 3"/>
          <p:cNvSpPr>
            <a:spLocks noGrp="1"/>
          </p:cNvSpPr>
          <p:nvPr>
            <p:ph type="sldNum" sz="quarter" idx="10"/>
          </p:nvPr>
        </p:nvSpPr>
        <p:spPr/>
        <p:txBody>
          <a:bodyPr/>
          <a:lstStyle/>
          <a:p>
            <a:fld id="{1B250423-CE1D-D74C-ACC3-5F07FD14EBA4}" type="slidenum">
              <a:rPr lang="en-US" smtClean="0"/>
              <a:t>2</a:t>
            </a:fld>
            <a:endParaRPr lang="en-US"/>
          </a:p>
        </p:txBody>
      </p:sp>
    </p:spTree>
    <p:extLst>
      <p:ext uri="{BB962C8B-B14F-4D97-AF65-F5344CB8AC3E}">
        <p14:creationId xmlns:p14="http://schemas.microsoft.com/office/powerpoint/2010/main" val="1397013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a:t>
            </a:r>
            <a:r>
              <a:rPr lang="en-US" baseline="0" dirty="0" smtClean="0"/>
              <a:t> of an </a:t>
            </a:r>
            <a:r>
              <a:rPr lang="en-US" baseline="0" dirty="0" err="1" smtClean="0"/>
              <a:t>algol</a:t>
            </a:r>
            <a:r>
              <a:rPr lang="en-US" baseline="0" dirty="0" smtClean="0"/>
              <a:t>. Once the </a:t>
            </a:r>
            <a:r>
              <a:rPr lang="en-US" baseline="0" dirty="0" err="1" smtClean="0"/>
              <a:t>roche</a:t>
            </a:r>
            <a:r>
              <a:rPr lang="en-US" baseline="0" dirty="0" smtClean="0"/>
              <a:t> lobe of the donor star fills, it starts to donate material to the gainer through the </a:t>
            </a:r>
            <a:r>
              <a:rPr lang="en-US" baseline="0" dirty="0" err="1" smtClean="0"/>
              <a:t>langragian</a:t>
            </a:r>
            <a:r>
              <a:rPr lang="en-US" baseline="0" dirty="0" smtClean="0"/>
              <a:t> point. That’s the point where the gravitational pull of both stars is equal. Over time, the gainer gets larger in mass and the donor becomes less massive. This is what an </a:t>
            </a:r>
            <a:r>
              <a:rPr lang="en-US" baseline="0" dirty="0" err="1" smtClean="0"/>
              <a:t>Algol</a:t>
            </a:r>
            <a:r>
              <a:rPr lang="en-US" baseline="0" dirty="0" smtClean="0"/>
              <a:t> is. The companion gainer starts from an A or B main sequence star and is now a giant. </a:t>
            </a:r>
          </a:p>
          <a:p>
            <a:endParaRPr lang="en-US" dirty="0" smtClean="0"/>
          </a:p>
          <a:p>
            <a:r>
              <a:rPr lang="en-US" dirty="0" smtClean="0"/>
              <a:t>http://</a:t>
            </a:r>
            <a:r>
              <a:rPr lang="en-US" dirty="0" err="1" smtClean="0"/>
              <a:t>astro.physics.uiowa.edu</a:t>
            </a:r>
            <a:r>
              <a:rPr lang="en-US" dirty="0" smtClean="0"/>
              <a:t>/~</a:t>
            </a:r>
            <a:r>
              <a:rPr lang="en-US" dirty="0" err="1" smtClean="0"/>
              <a:t>kaaret</a:t>
            </a:r>
            <a:r>
              <a:rPr lang="en-US" dirty="0" smtClean="0"/>
              <a:t>/s09/L12_starsmainseq.pdf</a:t>
            </a:r>
          </a:p>
          <a:p>
            <a:endParaRPr lang="en-US" dirty="0" smtClean="0"/>
          </a:p>
          <a:p>
            <a:r>
              <a:rPr lang="en-US" dirty="0" smtClean="0"/>
              <a:t>https://</a:t>
            </a:r>
            <a:r>
              <a:rPr lang="en-US" dirty="0" err="1" smtClean="0"/>
              <a:t>people.hofstra.edu</a:t>
            </a:r>
            <a:r>
              <a:rPr lang="en-US" dirty="0" smtClean="0"/>
              <a:t>/</a:t>
            </a:r>
            <a:r>
              <a:rPr lang="en-US" dirty="0" err="1" smtClean="0"/>
              <a:t>Brett_Bochner</a:t>
            </a:r>
            <a:r>
              <a:rPr lang="en-US" dirty="0" smtClean="0"/>
              <a:t>/</a:t>
            </a:r>
            <a:r>
              <a:rPr lang="en-US" dirty="0" err="1" smtClean="0"/>
              <a:t>PowerPoint_Lectures</a:t>
            </a:r>
            <a:r>
              <a:rPr lang="en-US" dirty="0" smtClean="0"/>
              <a:t>--AY12/AY12_Lec12--</a:t>
            </a:r>
            <a:r>
              <a:rPr lang="en-US" dirty="0" err="1" smtClean="0"/>
              <a:t>Stellar_Explosions</a:t>
            </a:r>
            <a:r>
              <a:rPr lang="en-US" dirty="0" smtClean="0"/>
              <a:t>--Low-</a:t>
            </a:r>
            <a:r>
              <a:rPr lang="en-US" dirty="0" err="1" smtClean="0"/>
              <a:t>High_Mass.pdf</a:t>
            </a:r>
            <a:endParaRPr lang="en-US" dirty="0" smtClean="0"/>
          </a:p>
          <a:p>
            <a:endParaRPr lang="en-US" dirty="0" smtClean="0"/>
          </a:p>
          <a:p>
            <a:r>
              <a:rPr lang="en-US" dirty="0" smtClean="0"/>
              <a:t>The </a:t>
            </a:r>
            <a:r>
              <a:rPr lang="en-US" dirty="0" err="1" smtClean="0"/>
              <a:t>algols</a:t>
            </a:r>
            <a:r>
              <a:rPr lang="en-US" dirty="0" smtClean="0"/>
              <a:t> we are analyzing are semi-detached systems</a:t>
            </a:r>
            <a:r>
              <a:rPr lang="en-US" baseline="0" dirty="0" smtClean="0"/>
              <a:t>, primaries are A or B main sequence, companions are G or K giants/sub-giants filling their </a:t>
            </a:r>
            <a:r>
              <a:rPr lang="en-US" baseline="0" dirty="0" err="1" smtClean="0"/>
              <a:t>roche</a:t>
            </a:r>
            <a:r>
              <a:rPr lang="en-US" baseline="0" dirty="0" smtClean="0"/>
              <a:t> lobe.</a:t>
            </a:r>
          </a:p>
          <a:p>
            <a:r>
              <a:rPr lang="en-US" baseline="0" dirty="0" smtClean="0"/>
              <a:t>The primary fills its </a:t>
            </a:r>
            <a:r>
              <a:rPr lang="en-US" baseline="0" dirty="0" err="1" smtClean="0"/>
              <a:t>roche</a:t>
            </a:r>
            <a:r>
              <a:rPr lang="en-US" baseline="0" dirty="0" smtClean="0"/>
              <a:t>-lobe while on its way to become a giant after leaving the main sequence stage </a:t>
            </a:r>
          </a:p>
          <a:p>
            <a:endParaRPr lang="en-US" dirty="0" smtClean="0"/>
          </a:p>
          <a:p>
            <a:r>
              <a:rPr lang="en-US" dirty="0" smtClean="0"/>
              <a:t>https://</a:t>
            </a:r>
            <a:r>
              <a:rPr lang="en-US" dirty="0" err="1" smtClean="0"/>
              <a:t>books.google.com</a:t>
            </a:r>
            <a:r>
              <a:rPr lang="en-US" dirty="0" smtClean="0"/>
              <a:t>/</a:t>
            </a:r>
            <a:r>
              <a:rPr lang="en-US" dirty="0" err="1" smtClean="0"/>
              <a:t>books?id</a:t>
            </a:r>
            <a:r>
              <a:rPr lang="en-US" dirty="0" smtClean="0"/>
              <a:t>=qt5sueHmtR4C&amp;pg=PA352&amp;lpg=PA352&amp;dq=</a:t>
            </a:r>
            <a:r>
              <a:rPr lang="en-US" dirty="0" err="1" smtClean="0"/>
              <a:t>algol+system+semi+detached&amp;source</a:t>
            </a:r>
            <a:r>
              <a:rPr lang="en-US" dirty="0" smtClean="0"/>
              <a:t>=</a:t>
            </a:r>
            <a:r>
              <a:rPr lang="en-US" dirty="0" err="1" smtClean="0"/>
              <a:t>bl&amp;ots</a:t>
            </a:r>
            <a:r>
              <a:rPr lang="en-US" dirty="0" smtClean="0"/>
              <a:t>=HfbeWafl4E&amp;sig=idSgskxvzMUFzov8ghovnPteJ6Y&amp;hl=</a:t>
            </a:r>
            <a:r>
              <a:rPr lang="en-US" dirty="0" err="1" smtClean="0"/>
              <a:t>en&amp;sa</a:t>
            </a:r>
            <a:r>
              <a:rPr lang="en-US" dirty="0" smtClean="0"/>
              <a:t>=</a:t>
            </a:r>
            <a:r>
              <a:rPr lang="en-US" dirty="0" err="1" smtClean="0"/>
              <a:t>X&amp;ved</a:t>
            </a:r>
            <a:r>
              <a:rPr lang="en-US" dirty="0" smtClean="0"/>
              <a:t>=0ahUKEwjKg8yS9ojTAhXnzFQKHWSFBGcQ6AEIPDAI#v=</a:t>
            </a:r>
            <a:r>
              <a:rPr lang="en-US" dirty="0" err="1" smtClean="0"/>
              <a:t>onepage&amp;q</a:t>
            </a:r>
            <a:r>
              <a:rPr lang="en-US" dirty="0" smtClean="0"/>
              <a:t>=algol%20system%20semi%20detached&amp;f=false</a:t>
            </a:r>
            <a:endParaRPr lang="en-US" dirty="0"/>
          </a:p>
        </p:txBody>
      </p:sp>
      <p:sp>
        <p:nvSpPr>
          <p:cNvPr id="4" name="Slide Number Placeholder 3"/>
          <p:cNvSpPr>
            <a:spLocks noGrp="1"/>
          </p:cNvSpPr>
          <p:nvPr>
            <p:ph type="sldNum" sz="quarter" idx="10"/>
          </p:nvPr>
        </p:nvSpPr>
        <p:spPr/>
        <p:txBody>
          <a:bodyPr/>
          <a:lstStyle/>
          <a:p>
            <a:fld id="{1B250423-CE1D-D74C-ACC3-5F07FD14EBA4}" type="slidenum">
              <a:rPr lang="en-US" smtClean="0"/>
              <a:t>3</a:t>
            </a:fld>
            <a:endParaRPr lang="en-US"/>
          </a:p>
        </p:txBody>
      </p:sp>
    </p:spTree>
    <p:extLst>
      <p:ext uri="{BB962C8B-B14F-4D97-AF65-F5344CB8AC3E}">
        <p14:creationId xmlns:p14="http://schemas.microsoft.com/office/powerpoint/2010/main" val="2523754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the difference between photometric and spectroscopic is that photometry uses only light intensity while spectroscopy uses all of the light at all wavelengths. The problem is you </a:t>
            </a:r>
            <a:r>
              <a:rPr lang="en-US" dirty="0" smtClean="0"/>
              <a:t>can’t measure</a:t>
            </a:r>
            <a:r>
              <a:rPr lang="en-US" baseline="0" dirty="0" smtClean="0"/>
              <a:t> the properties of these </a:t>
            </a:r>
            <a:r>
              <a:rPr lang="en-US" baseline="0" dirty="0" err="1" smtClean="0"/>
              <a:t>algols</a:t>
            </a:r>
            <a:r>
              <a:rPr lang="en-US" baseline="0" dirty="0" smtClean="0"/>
              <a:t> based purely on photometric data. However, you can rely purely spectroscopic data. But we know spectroscopic measurements are more expensive, trickier, more complex. </a:t>
            </a:r>
            <a:r>
              <a:rPr lang="en-US" dirty="0" smtClean="0"/>
              <a:t>So, what our project is focusing on is finding</a:t>
            </a:r>
            <a:r>
              <a:rPr lang="en-US" baseline="0" dirty="0" smtClean="0"/>
              <a:t> a way to estimate the properties of these </a:t>
            </a:r>
            <a:r>
              <a:rPr lang="en-US" baseline="0" dirty="0" err="1" smtClean="0"/>
              <a:t>algols</a:t>
            </a:r>
            <a:r>
              <a:rPr lang="en-US" baseline="0" dirty="0" smtClean="0"/>
              <a:t> that only have photometric data by including some assumptions. What gave rise to this is because we sometimes only have the photometric data for systems. </a:t>
            </a:r>
            <a:endParaRPr lang="en-US" dirty="0" smtClean="0"/>
          </a:p>
          <a:p>
            <a:endParaRPr lang="en-US" dirty="0" smtClean="0"/>
          </a:p>
          <a:p>
            <a:endParaRPr lang="en-US" dirty="0" smtClean="0"/>
          </a:p>
          <a:p>
            <a:r>
              <a:rPr lang="en-US" dirty="0" smtClean="0"/>
              <a:t>http://</a:t>
            </a:r>
            <a:r>
              <a:rPr lang="en-US" dirty="0" err="1" smtClean="0"/>
              <a:t>www.differencebetween.com</a:t>
            </a:r>
            <a:r>
              <a:rPr lang="en-US" dirty="0" smtClean="0"/>
              <a:t>/difference-between-photometry-and-</a:t>
            </a:r>
            <a:r>
              <a:rPr lang="en-US" dirty="0" err="1" smtClean="0"/>
              <a:t>vs</a:t>
            </a:r>
            <a:r>
              <a:rPr lang="en-US" dirty="0" smtClean="0"/>
              <a:t>-spectrophotometry/</a:t>
            </a:r>
          </a:p>
          <a:p>
            <a:endParaRPr lang="en-US" dirty="0" smtClean="0"/>
          </a:p>
          <a:p>
            <a:r>
              <a:rPr lang="en-US" dirty="0" smtClean="0"/>
              <a:t>http://</a:t>
            </a:r>
            <a:r>
              <a:rPr lang="en-US" dirty="0" err="1" smtClean="0"/>
              <a:t>earthsky.org</a:t>
            </a:r>
            <a:r>
              <a:rPr lang="en-US" dirty="0" smtClean="0"/>
              <a:t>/brightest-stars/</a:t>
            </a:r>
            <a:r>
              <a:rPr lang="en-US" dirty="0" err="1" smtClean="0"/>
              <a:t>algol</a:t>
            </a:r>
            <a:r>
              <a:rPr lang="en-US" dirty="0" smtClean="0"/>
              <a:t>-the-demon-star , https://</a:t>
            </a:r>
            <a:r>
              <a:rPr lang="en-US" dirty="0" err="1" smtClean="0"/>
              <a:t>en.wikipedia.org</a:t>
            </a:r>
            <a:r>
              <a:rPr lang="en-US" dirty="0" smtClean="0"/>
              <a:t>/wiki/File:Eclipsing_binary_star_animation_2.gif</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B250423-CE1D-D74C-ACC3-5F07FD14EBA4}" type="slidenum">
              <a:rPr lang="en-US" smtClean="0"/>
              <a:t>4</a:t>
            </a:fld>
            <a:endParaRPr lang="en-US"/>
          </a:p>
        </p:txBody>
      </p:sp>
    </p:spTree>
    <p:extLst>
      <p:ext uri="{BB962C8B-B14F-4D97-AF65-F5344CB8AC3E}">
        <p14:creationId xmlns:p14="http://schemas.microsoft.com/office/powerpoint/2010/main" val="4292425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what</a:t>
            </a:r>
            <a:r>
              <a:rPr lang="en-US" baseline="0" dirty="0" smtClean="0"/>
              <a:t> we do know is </a:t>
            </a:r>
            <a:r>
              <a:rPr lang="en-US" dirty="0" smtClean="0"/>
              <a:t>we have spectroscopic</a:t>
            </a:r>
            <a:r>
              <a:rPr lang="en-US" baseline="0" dirty="0" smtClean="0"/>
              <a:t> data of </a:t>
            </a:r>
            <a:r>
              <a:rPr lang="en-US" baseline="0" dirty="0" err="1" smtClean="0"/>
              <a:t>algols</a:t>
            </a:r>
            <a:r>
              <a:rPr lang="en-US" baseline="0" dirty="0" smtClean="0"/>
              <a:t> in our galaxy. By using the spectroscopic measurements of </a:t>
            </a:r>
            <a:r>
              <a:rPr lang="en-US" baseline="0" dirty="0" err="1" smtClean="0"/>
              <a:t>algols</a:t>
            </a:r>
            <a:r>
              <a:rPr lang="en-US" baseline="0" dirty="0" smtClean="0"/>
              <a:t> in our galaxy, we calibrated the relationships between the mass of the gainer star and the radius and temperature (combining 3 parameters into 1). Then, we also know that the </a:t>
            </a:r>
            <a:r>
              <a:rPr lang="en-US" baseline="0" dirty="0" err="1" smtClean="0"/>
              <a:t>roche</a:t>
            </a:r>
            <a:r>
              <a:rPr lang="en-US" baseline="0" dirty="0" smtClean="0"/>
              <a:t> lobe of the donor is almost 1 with some very slight uncertainty which let us know the radius of the donor. On top, we know the distance of the LMC is ~200,000 </a:t>
            </a:r>
            <a:r>
              <a:rPr lang="en-US" baseline="0" dirty="0" err="1" smtClean="0"/>
              <a:t>ly</a:t>
            </a:r>
            <a:r>
              <a:rPr lang="en-US" baseline="0" dirty="0" smtClean="0"/>
              <a:t>. This allowed us to narrow down from 11 free parameters to just 6. Then, by using software that generates light curves using I input those interpolated values and used a Markov Chain Monte Carlo to step randomly and converge to a solution. The power in this way that we were able to find a unique solution with these assumptions because there’s no way to have unique solution with that many parameters. </a:t>
            </a:r>
            <a:endParaRPr lang="en-US" dirty="0" smtClean="0"/>
          </a:p>
          <a:p>
            <a:endParaRPr lang="en-US" dirty="0" smtClean="0"/>
          </a:p>
          <a:p>
            <a:r>
              <a:rPr lang="en-US" dirty="0" smtClean="0"/>
              <a:t>So</a:t>
            </a:r>
            <a:r>
              <a:rPr lang="en-US" baseline="0" dirty="0" smtClean="0"/>
              <a:t> we stared off with about 50 well researched </a:t>
            </a:r>
            <a:r>
              <a:rPr lang="en-US" baseline="0" dirty="0" err="1" smtClean="0"/>
              <a:t>algols</a:t>
            </a:r>
            <a:r>
              <a:rPr lang="en-US" baseline="0" dirty="0" smtClean="0"/>
              <a:t> in our galaxy that do have good spectroscopic data and calibrated the relationships between parameters such as mass, radii, and temperature. Then we looked at systems in another galaxy that only have photometric data, I was able to interpolate their radii, and temperature. Then, by using software that generates light curves using I input those interpolated values and used a Markov Chain Monte Carlo to step randomly and converge to a best fit solution. The results were fantastic! </a:t>
            </a:r>
          </a:p>
        </p:txBody>
      </p:sp>
      <p:sp>
        <p:nvSpPr>
          <p:cNvPr id="4" name="Slide Number Placeholder 3"/>
          <p:cNvSpPr>
            <a:spLocks noGrp="1"/>
          </p:cNvSpPr>
          <p:nvPr>
            <p:ph type="sldNum" sz="quarter" idx="10"/>
          </p:nvPr>
        </p:nvSpPr>
        <p:spPr/>
        <p:txBody>
          <a:bodyPr/>
          <a:lstStyle/>
          <a:p>
            <a:fld id="{1B250423-CE1D-D74C-ACC3-5F07FD14EBA4}" type="slidenum">
              <a:rPr lang="en-US" smtClean="0"/>
              <a:t>5</a:t>
            </a:fld>
            <a:endParaRPr lang="en-US"/>
          </a:p>
        </p:txBody>
      </p:sp>
    </p:spTree>
    <p:extLst>
      <p:ext uri="{BB962C8B-B14F-4D97-AF65-F5344CB8AC3E}">
        <p14:creationId xmlns:p14="http://schemas.microsoft.com/office/powerpoint/2010/main" val="1471998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50423-CE1D-D74C-ACC3-5F07FD14EBA4}" type="slidenum">
              <a:rPr lang="en-US" smtClean="0"/>
              <a:t>6</a:t>
            </a:fld>
            <a:endParaRPr lang="en-US"/>
          </a:p>
        </p:txBody>
      </p:sp>
    </p:spTree>
    <p:extLst>
      <p:ext uri="{BB962C8B-B14F-4D97-AF65-F5344CB8AC3E}">
        <p14:creationId xmlns:p14="http://schemas.microsoft.com/office/powerpoint/2010/main" val="3935310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this was after a few thousand</a:t>
            </a:r>
            <a:r>
              <a:rPr lang="en-US" baseline="0" dirty="0" smtClean="0"/>
              <a:t> steps and it came out to a great fit. </a:t>
            </a:r>
            <a:r>
              <a:rPr lang="en-US" dirty="0" smtClean="0"/>
              <a:t>This</a:t>
            </a:r>
            <a:r>
              <a:rPr lang="en-US" baseline="0" dirty="0" smtClean="0"/>
              <a:t> shows us that</a:t>
            </a:r>
            <a:r>
              <a:rPr lang="en-US" dirty="0" smtClean="0"/>
              <a:t> the most important result</a:t>
            </a:r>
            <a:r>
              <a:rPr lang="en-US" baseline="0" dirty="0" smtClean="0"/>
              <a:t> is that we can use the photometric data to get the masses of the primary and secondary. Which will be the helpful for future synthesis of </a:t>
            </a:r>
            <a:r>
              <a:rPr lang="en-US" baseline="0" dirty="0" err="1" smtClean="0"/>
              <a:t>Algol</a:t>
            </a:r>
            <a:r>
              <a:rPr lang="en-US" baseline="0" dirty="0" smtClean="0"/>
              <a:t> type binaries </a:t>
            </a:r>
            <a:endParaRPr lang="en-US" dirty="0"/>
          </a:p>
        </p:txBody>
      </p:sp>
      <p:sp>
        <p:nvSpPr>
          <p:cNvPr id="4" name="Slide Number Placeholder 3"/>
          <p:cNvSpPr>
            <a:spLocks noGrp="1"/>
          </p:cNvSpPr>
          <p:nvPr>
            <p:ph type="sldNum" sz="quarter" idx="10"/>
          </p:nvPr>
        </p:nvSpPr>
        <p:spPr/>
        <p:txBody>
          <a:bodyPr/>
          <a:lstStyle/>
          <a:p>
            <a:fld id="{1B250423-CE1D-D74C-ACC3-5F07FD14EBA4}" type="slidenum">
              <a:rPr lang="en-US" smtClean="0"/>
              <a:t>7</a:t>
            </a:fld>
            <a:endParaRPr lang="en-US"/>
          </a:p>
        </p:txBody>
      </p:sp>
    </p:spTree>
    <p:extLst>
      <p:ext uri="{BB962C8B-B14F-4D97-AF65-F5344CB8AC3E}">
        <p14:creationId xmlns:p14="http://schemas.microsoft.com/office/powerpoint/2010/main" val="1928708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MCMC shows that there is a unique solution since all of the points are clustered here and none go out to really far. What’s nice is that </a:t>
            </a:r>
            <a:r>
              <a:rPr lang="en-US" dirty="0" smtClean="0"/>
              <a:t>M1</a:t>
            </a:r>
            <a:r>
              <a:rPr lang="en-US" baseline="0" dirty="0" smtClean="0"/>
              <a:t> </a:t>
            </a:r>
            <a:r>
              <a:rPr lang="en-US" dirty="0" smtClean="0"/>
              <a:t>has about 15% uncertainty and M2 has</a:t>
            </a:r>
            <a:r>
              <a:rPr lang="en-US" baseline="0" dirty="0" smtClean="0"/>
              <a:t> about 10% uncertainty. So, if we have a big enough population, this will provide constraints on the physical processes of binary mass transfer. </a:t>
            </a:r>
            <a:endParaRPr lang="en-US" dirty="0"/>
          </a:p>
        </p:txBody>
      </p:sp>
      <p:sp>
        <p:nvSpPr>
          <p:cNvPr id="4" name="Slide Number Placeholder 3"/>
          <p:cNvSpPr>
            <a:spLocks noGrp="1"/>
          </p:cNvSpPr>
          <p:nvPr>
            <p:ph type="sldNum" sz="quarter" idx="10"/>
          </p:nvPr>
        </p:nvSpPr>
        <p:spPr/>
        <p:txBody>
          <a:bodyPr/>
          <a:lstStyle/>
          <a:p>
            <a:fld id="{1B250423-CE1D-D74C-ACC3-5F07FD14EBA4}" type="slidenum">
              <a:rPr lang="en-US" smtClean="0"/>
              <a:t>8</a:t>
            </a:fld>
            <a:endParaRPr lang="en-US"/>
          </a:p>
        </p:txBody>
      </p:sp>
    </p:spTree>
    <p:extLst>
      <p:ext uri="{BB962C8B-B14F-4D97-AF65-F5344CB8AC3E}">
        <p14:creationId xmlns:p14="http://schemas.microsoft.com/office/powerpoint/2010/main" val="436687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systems we are</a:t>
            </a:r>
            <a:r>
              <a:rPr lang="en-US" baseline="0" dirty="0" smtClean="0"/>
              <a:t> analyzing have a period of around 1-4 days and mass from 2-10 solar masses. We will continue to find solutions to the rest of the 400 systems. Again, </a:t>
            </a:r>
            <a:r>
              <a:rPr lang="en-US" baseline="0" dirty="0" err="1" smtClean="0"/>
              <a:t>Algols</a:t>
            </a:r>
            <a:r>
              <a:rPr lang="en-US" baseline="0" dirty="0" smtClean="0"/>
              <a:t> are very complex systems and we don’t know much about them. This research definitely helps give us an idea of their physical structure and will help shed light on the process of binary mass transfer and binary evolution. </a:t>
            </a:r>
            <a:endParaRPr lang="en-US" dirty="0" smtClean="0"/>
          </a:p>
        </p:txBody>
      </p:sp>
      <p:sp>
        <p:nvSpPr>
          <p:cNvPr id="4" name="Slide Number Placeholder 3"/>
          <p:cNvSpPr>
            <a:spLocks noGrp="1"/>
          </p:cNvSpPr>
          <p:nvPr>
            <p:ph type="sldNum" sz="quarter" idx="10"/>
          </p:nvPr>
        </p:nvSpPr>
        <p:spPr/>
        <p:txBody>
          <a:bodyPr/>
          <a:lstStyle/>
          <a:p>
            <a:fld id="{1B250423-CE1D-D74C-ACC3-5F07FD14EBA4}" type="slidenum">
              <a:rPr lang="en-US" smtClean="0"/>
              <a:t>9</a:t>
            </a:fld>
            <a:endParaRPr lang="en-US"/>
          </a:p>
        </p:txBody>
      </p:sp>
    </p:spTree>
    <p:extLst>
      <p:ext uri="{BB962C8B-B14F-4D97-AF65-F5344CB8AC3E}">
        <p14:creationId xmlns:p14="http://schemas.microsoft.com/office/powerpoint/2010/main" val="1766484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65CA48-5554-8346-8C11-ECC7F389143D}" type="datetimeFigureOut">
              <a:rPr lang="en-US" smtClean="0"/>
              <a:t>4/10/17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22CEE-B1D7-204A-A17B-B7580426E163}" type="slidenum">
              <a:rPr lang="en-US" smtClean="0"/>
              <a:t>‹#›</a:t>
            </a:fld>
            <a:endParaRPr lang="en-US"/>
          </a:p>
        </p:txBody>
      </p:sp>
    </p:spTree>
    <p:extLst>
      <p:ext uri="{BB962C8B-B14F-4D97-AF65-F5344CB8AC3E}">
        <p14:creationId xmlns:p14="http://schemas.microsoft.com/office/powerpoint/2010/main" val="4029316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5CA48-5554-8346-8C11-ECC7F389143D}" type="datetimeFigureOut">
              <a:rPr lang="en-US" smtClean="0"/>
              <a:t>4/10/17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22CEE-B1D7-204A-A17B-B7580426E163}" type="slidenum">
              <a:rPr lang="en-US" smtClean="0"/>
              <a:t>‹#›</a:t>
            </a:fld>
            <a:endParaRPr lang="en-US"/>
          </a:p>
        </p:txBody>
      </p:sp>
    </p:spTree>
    <p:extLst>
      <p:ext uri="{BB962C8B-B14F-4D97-AF65-F5344CB8AC3E}">
        <p14:creationId xmlns:p14="http://schemas.microsoft.com/office/powerpoint/2010/main" val="3773623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5CA48-5554-8346-8C11-ECC7F389143D}" type="datetimeFigureOut">
              <a:rPr lang="en-US" smtClean="0"/>
              <a:t>4/10/17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22CEE-B1D7-204A-A17B-B7580426E163}" type="slidenum">
              <a:rPr lang="en-US" smtClean="0"/>
              <a:t>‹#›</a:t>
            </a:fld>
            <a:endParaRPr lang="en-US"/>
          </a:p>
        </p:txBody>
      </p:sp>
    </p:spTree>
    <p:extLst>
      <p:ext uri="{BB962C8B-B14F-4D97-AF65-F5344CB8AC3E}">
        <p14:creationId xmlns:p14="http://schemas.microsoft.com/office/powerpoint/2010/main" val="377842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5CA48-5554-8346-8C11-ECC7F389143D}" type="datetimeFigureOut">
              <a:rPr lang="en-US" smtClean="0"/>
              <a:t>4/10/17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22CEE-B1D7-204A-A17B-B7580426E163}" type="slidenum">
              <a:rPr lang="en-US" smtClean="0"/>
              <a:t>‹#›</a:t>
            </a:fld>
            <a:endParaRPr lang="en-US"/>
          </a:p>
        </p:txBody>
      </p:sp>
    </p:spTree>
    <p:extLst>
      <p:ext uri="{BB962C8B-B14F-4D97-AF65-F5344CB8AC3E}">
        <p14:creationId xmlns:p14="http://schemas.microsoft.com/office/powerpoint/2010/main" val="465221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65CA48-5554-8346-8C11-ECC7F389143D}" type="datetimeFigureOut">
              <a:rPr lang="en-US" smtClean="0"/>
              <a:t>4/10/17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22CEE-B1D7-204A-A17B-B7580426E163}" type="slidenum">
              <a:rPr lang="en-US" smtClean="0"/>
              <a:t>‹#›</a:t>
            </a:fld>
            <a:endParaRPr lang="en-US"/>
          </a:p>
        </p:txBody>
      </p:sp>
    </p:spTree>
    <p:extLst>
      <p:ext uri="{BB962C8B-B14F-4D97-AF65-F5344CB8AC3E}">
        <p14:creationId xmlns:p14="http://schemas.microsoft.com/office/powerpoint/2010/main" val="275817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65CA48-5554-8346-8C11-ECC7F389143D}" type="datetimeFigureOut">
              <a:rPr lang="en-US" smtClean="0"/>
              <a:t>4/10/17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22CEE-B1D7-204A-A17B-B7580426E163}" type="slidenum">
              <a:rPr lang="en-US" smtClean="0"/>
              <a:t>‹#›</a:t>
            </a:fld>
            <a:endParaRPr lang="en-US"/>
          </a:p>
        </p:txBody>
      </p:sp>
    </p:spTree>
    <p:extLst>
      <p:ext uri="{BB962C8B-B14F-4D97-AF65-F5344CB8AC3E}">
        <p14:creationId xmlns:p14="http://schemas.microsoft.com/office/powerpoint/2010/main" val="70620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65CA48-5554-8346-8C11-ECC7F389143D}" type="datetimeFigureOut">
              <a:rPr lang="en-US" smtClean="0"/>
              <a:t>4/10/17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322CEE-B1D7-204A-A17B-B7580426E163}" type="slidenum">
              <a:rPr lang="en-US" smtClean="0"/>
              <a:t>‹#›</a:t>
            </a:fld>
            <a:endParaRPr lang="en-US"/>
          </a:p>
        </p:txBody>
      </p:sp>
    </p:spTree>
    <p:extLst>
      <p:ext uri="{BB962C8B-B14F-4D97-AF65-F5344CB8AC3E}">
        <p14:creationId xmlns:p14="http://schemas.microsoft.com/office/powerpoint/2010/main" val="3571365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65CA48-5554-8346-8C11-ECC7F389143D}" type="datetimeFigureOut">
              <a:rPr lang="en-US" smtClean="0"/>
              <a:t>4/10/17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322CEE-B1D7-204A-A17B-B7580426E163}" type="slidenum">
              <a:rPr lang="en-US" smtClean="0"/>
              <a:t>‹#›</a:t>
            </a:fld>
            <a:endParaRPr lang="en-US"/>
          </a:p>
        </p:txBody>
      </p:sp>
    </p:spTree>
    <p:extLst>
      <p:ext uri="{BB962C8B-B14F-4D97-AF65-F5344CB8AC3E}">
        <p14:creationId xmlns:p14="http://schemas.microsoft.com/office/powerpoint/2010/main" val="404765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65CA48-5554-8346-8C11-ECC7F389143D}" type="datetimeFigureOut">
              <a:rPr lang="en-US" smtClean="0"/>
              <a:t>4/10/17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322CEE-B1D7-204A-A17B-B7580426E163}" type="slidenum">
              <a:rPr lang="en-US" smtClean="0"/>
              <a:t>‹#›</a:t>
            </a:fld>
            <a:endParaRPr lang="en-US"/>
          </a:p>
        </p:txBody>
      </p:sp>
    </p:spTree>
    <p:extLst>
      <p:ext uri="{BB962C8B-B14F-4D97-AF65-F5344CB8AC3E}">
        <p14:creationId xmlns:p14="http://schemas.microsoft.com/office/powerpoint/2010/main" val="388753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65CA48-5554-8346-8C11-ECC7F389143D}" type="datetimeFigureOut">
              <a:rPr lang="en-US" smtClean="0"/>
              <a:t>4/10/17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22CEE-B1D7-204A-A17B-B7580426E163}" type="slidenum">
              <a:rPr lang="en-US" smtClean="0"/>
              <a:t>‹#›</a:t>
            </a:fld>
            <a:endParaRPr lang="en-US"/>
          </a:p>
        </p:txBody>
      </p:sp>
    </p:spTree>
    <p:extLst>
      <p:ext uri="{BB962C8B-B14F-4D97-AF65-F5344CB8AC3E}">
        <p14:creationId xmlns:p14="http://schemas.microsoft.com/office/powerpoint/2010/main" val="4194703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65CA48-5554-8346-8C11-ECC7F389143D}" type="datetimeFigureOut">
              <a:rPr lang="en-US" smtClean="0"/>
              <a:t>4/10/17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22CEE-B1D7-204A-A17B-B7580426E163}" type="slidenum">
              <a:rPr lang="en-US" smtClean="0"/>
              <a:t>‹#›</a:t>
            </a:fld>
            <a:endParaRPr lang="en-US"/>
          </a:p>
        </p:txBody>
      </p:sp>
    </p:spTree>
    <p:extLst>
      <p:ext uri="{BB962C8B-B14F-4D97-AF65-F5344CB8AC3E}">
        <p14:creationId xmlns:p14="http://schemas.microsoft.com/office/powerpoint/2010/main" val="122048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5CA48-5554-8346-8C11-ECC7F389143D}" type="datetimeFigureOut">
              <a:rPr lang="en-US" smtClean="0"/>
              <a:t>4/10/17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22CEE-B1D7-204A-A17B-B7580426E163}" type="slidenum">
              <a:rPr lang="en-US" smtClean="0"/>
              <a:t>‹#›</a:t>
            </a:fld>
            <a:endParaRPr lang="en-US"/>
          </a:p>
        </p:txBody>
      </p:sp>
    </p:spTree>
    <p:extLst>
      <p:ext uri="{BB962C8B-B14F-4D97-AF65-F5344CB8AC3E}">
        <p14:creationId xmlns:p14="http://schemas.microsoft.com/office/powerpoint/2010/main" val="2857547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4.png"/><Relationship Id="rId1" Type="http://schemas.microsoft.com/office/2007/relationships/media" Target="../media/media1.mov"/><Relationship Id="rId2" Type="http://schemas.openxmlformats.org/officeDocument/2006/relationships/video" Target="../media/media1.mov"/></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gif"/><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563" y="1825625"/>
            <a:ext cx="8078375" cy="1470025"/>
          </a:xfrm>
        </p:spPr>
        <p:txBody>
          <a:bodyPr>
            <a:normAutofit fontScale="90000"/>
          </a:bodyPr>
          <a:lstStyle/>
          <a:p>
            <a:r>
              <a:rPr lang="en-US" b="1" dirty="0" smtClean="0"/>
              <a:t>Properties of Algol Eclipsing Binaries in the Large Magellanic Cloud</a:t>
            </a:r>
            <a:endParaRPr lang="en-US" b="1" dirty="0"/>
          </a:p>
        </p:txBody>
      </p:sp>
      <p:sp>
        <p:nvSpPr>
          <p:cNvPr id="3" name="Subtitle 2"/>
          <p:cNvSpPr>
            <a:spLocks noGrp="1"/>
          </p:cNvSpPr>
          <p:nvPr>
            <p:ph type="subTitle" idx="1"/>
          </p:nvPr>
        </p:nvSpPr>
        <p:spPr>
          <a:xfrm>
            <a:off x="1371600" y="3378200"/>
            <a:ext cx="6400800" cy="1955800"/>
          </a:xfrm>
        </p:spPr>
        <p:txBody>
          <a:bodyPr>
            <a:noAutofit/>
          </a:bodyPr>
          <a:lstStyle/>
          <a:p>
            <a:r>
              <a:rPr lang="en-US" sz="2200" dirty="0" smtClean="0">
                <a:solidFill>
                  <a:schemeClr val="tx1"/>
                </a:solidFill>
              </a:rPr>
              <a:t>Qasim Mahmood</a:t>
            </a:r>
          </a:p>
          <a:p>
            <a:r>
              <a:rPr lang="en-US" sz="2200" dirty="0" smtClean="0">
                <a:solidFill>
                  <a:schemeClr val="tx1"/>
                </a:solidFill>
              </a:rPr>
              <a:t>Faculty Advisor: Maxwell Moe, Ph.D.</a:t>
            </a:r>
          </a:p>
          <a:p>
            <a:r>
              <a:rPr lang="en-US" sz="2200" dirty="0" smtClean="0">
                <a:solidFill>
                  <a:schemeClr val="tx1"/>
                </a:solidFill>
              </a:rPr>
              <a:t>University of Arizona</a:t>
            </a:r>
          </a:p>
          <a:p>
            <a:r>
              <a:rPr lang="en-US" sz="2200" dirty="0" smtClean="0">
                <a:solidFill>
                  <a:schemeClr val="tx1"/>
                </a:solidFill>
              </a:rPr>
              <a:t>Department of Astronomy</a:t>
            </a:r>
          </a:p>
          <a:p>
            <a:r>
              <a:rPr lang="en-US" sz="2200" dirty="0" smtClean="0">
                <a:solidFill>
                  <a:schemeClr val="tx1"/>
                </a:solidFill>
              </a:rPr>
              <a:t>April 22</a:t>
            </a:r>
            <a:r>
              <a:rPr lang="en-US" sz="2200" baseline="30000" dirty="0" smtClean="0">
                <a:solidFill>
                  <a:schemeClr val="tx1"/>
                </a:solidFill>
              </a:rPr>
              <a:t>nd</a:t>
            </a:r>
            <a:r>
              <a:rPr lang="en-US" sz="2200" dirty="0" smtClean="0">
                <a:solidFill>
                  <a:schemeClr val="tx1"/>
                </a:solidFill>
              </a:rPr>
              <a:t>, 2017, ASU - Tempe</a:t>
            </a:r>
          </a:p>
          <a:p>
            <a:endParaRPr lang="en-US" sz="2200" dirty="0" smtClean="0">
              <a:solidFill>
                <a:schemeClr val="tx1"/>
              </a:solidFill>
            </a:endParaRPr>
          </a:p>
          <a:p>
            <a:endParaRPr lang="en-US" sz="2200" dirty="0" smtClean="0">
              <a:solidFill>
                <a:schemeClr val="tx1"/>
              </a:solidFill>
            </a:endParaRPr>
          </a:p>
          <a:p>
            <a:endParaRPr lang="en-US" sz="2200" dirty="0">
              <a:solidFill>
                <a:schemeClr val="tx1"/>
              </a:solidFill>
            </a:endParaRPr>
          </a:p>
        </p:txBody>
      </p:sp>
      <p:pic>
        <p:nvPicPr>
          <p:cNvPr id="8" name="Picture 7" descr="nic_print750x624p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7624" y="6114292"/>
            <a:ext cx="830766" cy="691197"/>
          </a:xfrm>
          <a:prstGeom prst="rect">
            <a:avLst/>
          </a:prstGeom>
        </p:spPr>
      </p:pic>
      <p:pic>
        <p:nvPicPr>
          <p:cNvPr id="9" name="Picture 8" descr="AZSGC_suns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47480" y="5894134"/>
            <a:ext cx="538083" cy="923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9" descr="ua_logo_l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4758" y="6002988"/>
            <a:ext cx="955864" cy="81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1437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Special thanks to the NASA Space Grant Program and Dr. Maxwell Moe (mentor).</a:t>
            </a:r>
          </a:p>
          <a:p>
            <a:endParaRPr lang="en-US" dirty="0"/>
          </a:p>
        </p:txBody>
      </p:sp>
      <p:pic>
        <p:nvPicPr>
          <p:cNvPr id="4" name="Picture 3" descr="nic_print750x624pp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7624" y="6114292"/>
            <a:ext cx="830766" cy="691197"/>
          </a:xfrm>
          <a:prstGeom prst="rect">
            <a:avLst/>
          </a:prstGeom>
        </p:spPr>
      </p:pic>
      <p:pic>
        <p:nvPicPr>
          <p:cNvPr id="5" name="Picture 4"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47480" y="5894134"/>
            <a:ext cx="538083" cy="923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5" descr="ua_logo_l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4758" y="6002988"/>
            <a:ext cx="955864" cy="81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74638"/>
            <a:ext cx="8229600" cy="1143000"/>
          </a:xfrm>
        </p:spPr>
        <p:txBody>
          <a:bodyPr/>
          <a:lstStyle/>
          <a:p>
            <a:r>
              <a:rPr lang="en-US" dirty="0" smtClean="0"/>
              <a:t>Acknowledgements</a:t>
            </a:r>
            <a:endParaRPr lang="en-US" dirty="0"/>
          </a:p>
        </p:txBody>
      </p:sp>
    </p:spTree>
    <p:extLst>
      <p:ext uri="{BB962C8B-B14F-4D97-AF65-F5344CB8AC3E}">
        <p14:creationId xmlns:p14="http://schemas.microsoft.com/office/powerpoint/2010/main" val="1369712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p:spPr>
        <p:txBody>
          <a:bodyPr/>
          <a:lstStyle/>
          <a:p>
            <a:r>
              <a:rPr lang="en-US" dirty="0" smtClean="0"/>
              <a:t>Thank you</a:t>
            </a:r>
            <a:endParaRPr lang="en-US" dirty="0"/>
          </a:p>
        </p:txBody>
      </p:sp>
      <p:pic>
        <p:nvPicPr>
          <p:cNvPr id="7" name="Picture 6" descr="nic_print750x624pp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7624" y="6114292"/>
            <a:ext cx="830766" cy="691197"/>
          </a:xfrm>
          <a:prstGeom prst="rect">
            <a:avLst/>
          </a:prstGeom>
        </p:spPr>
      </p:pic>
      <p:pic>
        <p:nvPicPr>
          <p:cNvPr id="8" name="Picture 7"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47480" y="5894134"/>
            <a:ext cx="538083" cy="923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8" descr="ua_logo_l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4758" y="6002988"/>
            <a:ext cx="955864" cy="81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5584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Algols</a:t>
            </a:r>
            <a:endParaRPr lang="en-US" dirty="0"/>
          </a:p>
        </p:txBody>
      </p:sp>
      <p:sp>
        <p:nvSpPr>
          <p:cNvPr id="3" name="Content Placeholder 2"/>
          <p:cNvSpPr>
            <a:spLocks noGrp="1"/>
          </p:cNvSpPr>
          <p:nvPr>
            <p:ph idx="1"/>
          </p:nvPr>
        </p:nvSpPr>
        <p:spPr/>
        <p:txBody>
          <a:bodyPr/>
          <a:lstStyle/>
          <a:p>
            <a:r>
              <a:rPr lang="en-US" dirty="0"/>
              <a:t>O</a:t>
            </a:r>
            <a:r>
              <a:rPr lang="en-US" dirty="0" smtClean="0"/>
              <a:t>ldest variable star documented (3,000 yrs.)</a:t>
            </a:r>
          </a:p>
          <a:p>
            <a:r>
              <a:rPr lang="en-US" dirty="0" smtClean="0"/>
              <a:t>“Demon Star” in the constellation Perseus</a:t>
            </a:r>
          </a:p>
          <a:p>
            <a:r>
              <a:rPr lang="en-US" dirty="0" smtClean="0"/>
              <a:t>Binary stars with inverted mass ratio after mass transfer </a:t>
            </a:r>
          </a:p>
          <a:p>
            <a:r>
              <a:rPr lang="en-US" dirty="0" smtClean="0"/>
              <a:t>Progenitors for different supernova, short gamma ray bursts, and sources of gravitational waves </a:t>
            </a:r>
          </a:p>
        </p:txBody>
      </p:sp>
      <p:pic>
        <p:nvPicPr>
          <p:cNvPr id="4" name="Picture 3" descr="nic_print750x624p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7624" y="6114292"/>
            <a:ext cx="830766" cy="691197"/>
          </a:xfrm>
          <a:prstGeom prst="rect">
            <a:avLst/>
          </a:prstGeom>
        </p:spPr>
      </p:pic>
      <p:pic>
        <p:nvPicPr>
          <p:cNvPr id="5" name="Picture 4" descr="AZSGC_suns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47480" y="5894134"/>
            <a:ext cx="538083" cy="923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5" descr="ua_logo_l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4758" y="6002988"/>
            <a:ext cx="955864" cy="81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5365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ss Transfer in a close Binary Star System [www.keepvid.com].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71714" y="399898"/>
            <a:ext cx="8212895" cy="6159671"/>
          </a:xfrm>
          <a:prstGeom prst="rect">
            <a:avLst/>
          </a:prstGeom>
        </p:spPr>
      </p:pic>
    </p:spTree>
    <p:extLst>
      <p:ext uri="{BB962C8B-B14F-4D97-AF65-F5344CB8AC3E}">
        <p14:creationId xmlns:p14="http://schemas.microsoft.com/office/powerpoint/2010/main" val="1808497425"/>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Photometry vs. Spectroscopy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63909660"/>
              </p:ext>
            </p:extLst>
          </p:nvPr>
        </p:nvGraphicFramePr>
        <p:xfrm>
          <a:off x="154303" y="1437401"/>
          <a:ext cx="8839104" cy="2103120"/>
        </p:xfrm>
        <a:graphic>
          <a:graphicData uri="http://schemas.openxmlformats.org/drawingml/2006/table">
            <a:tbl>
              <a:tblPr firstRow="1" bandRow="1">
                <a:tableStyleId>{5940675A-B579-460E-94D1-54222C63F5DA}</a:tableStyleId>
              </a:tblPr>
              <a:tblGrid>
                <a:gridCol w="2209776"/>
                <a:gridCol w="2209776"/>
                <a:gridCol w="2209776"/>
                <a:gridCol w="2209776"/>
              </a:tblGrid>
              <a:tr h="370840">
                <a:tc>
                  <a:txBody>
                    <a:bodyPr/>
                    <a:lstStyle/>
                    <a:p>
                      <a:r>
                        <a:rPr lang="en-US" sz="2000" dirty="0" smtClean="0"/>
                        <a:t>Method</a:t>
                      </a:r>
                      <a:endParaRPr lang="en-US" sz="2000" dirty="0"/>
                    </a:p>
                  </a:txBody>
                  <a:tcPr/>
                </a:tc>
                <a:tc>
                  <a:txBody>
                    <a:bodyPr/>
                    <a:lstStyle/>
                    <a:p>
                      <a:r>
                        <a:rPr lang="en-US" sz="2000" dirty="0" smtClean="0"/>
                        <a:t>Technique</a:t>
                      </a:r>
                      <a:endParaRPr lang="en-US" sz="2000" dirty="0"/>
                    </a:p>
                  </a:txBody>
                  <a:tcPr/>
                </a:tc>
                <a:tc>
                  <a:txBody>
                    <a:bodyPr/>
                    <a:lstStyle/>
                    <a:p>
                      <a:r>
                        <a:rPr lang="en-US" sz="2000" dirty="0" smtClean="0"/>
                        <a:t>Pros</a:t>
                      </a:r>
                      <a:endParaRPr lang="en-US" sz="2000" dirty="0"/>
                    </a:p>
                  </a:txBody>
                  <a:tcPr/>
                </a:tc>
                <a:tc>
                  <a:txBody>
                    <a:bodyPr/>
                    <a:lstStyle/>
                    <a:p>
                      <a:r>
                        <a:rPr lang="en-US" sz="2000" dirty="0" smtClean="0"/>
                        <a:t>Cons</a:t>
                      </a:r>
                      <a:endParaRPr lang="en-US" sz="2000" dirty="0"/>
                    </a:p>
                  </a:txBody>
                  <a:tcPr/>
                </a:tc>
              </a:tr>
              <a:tr h="370840">
                <a:tc>
                  <a:txBody>
                    <a:bodyPr/>
                    <a:lstStyle/>
                    <a:p>
                      <a:r>
                        <a:rPr lang="en-US" sz="2000" dirty="0" smtClean="0"/>
                        <a:t>Photometry</a:t>
                      </a:r>
                      <a:endParaRPr lang="en-US" sz="2000" dirty="0"/>
                    </a:p>
                  </a:txBody>
                  <a:tcPr/>
                </a:tc>
                <a:tc>
                  <a:txBody>
                    <a:bodyPr/>
                    <a:lstStyle/>
                    <a:p>
                      <a:r>
                        <a:rPr lang="en-US" sz="2000" dirty="0" smtClean="0"/>
                        <a:t>Uses total light</a:t>
                      </a:r>
                      <a:endParaRPr lang="en-US" sz="2000" dirty="0"/>
                    </a:p>
                  </a:txBody>
                  <a:tcPr/>
                </a:tc>
                <a:tc>
                  <a:txBody>
                    <a:bodyPr/>
                    <a:lstStyle/>
                    <a:p>
                      <a:r>
                        <a:rPr lang="en-US" sz="2000" dirty="0" smtClean="0"/>
                        <a:t>Cheaper,</a:t>
                      </a:r>
                      <a:r>
                        <a:rPr lang="en-US" sz="2000" baseline="0" dirty="0" smtClean="0"/>
                        <a:t> farther reach</a:t>
                      </a:r>
                      <a:endParaRPr lang="en-US" sz="2000" dirty="0"/>
                    </a:p>
                  </a:txBody>
                  <a:tcPr/>
                </a:tc>
                <a:tc>
                  <a:txBody>
                    <a:bodyPr/>
                    <a:lstStyle/>
                    <a:p>
                      <a:r>
                        <a:rPr lang="en-US" sz="2000" dirty="0" smtClean="0"/>
                        <a:t>Less information</a:t>
                      </a:r>
                      <a:endParaRPr lang="en-US" sz="2000" dirty="0"/>
                    </a:p>
                  </a:txBody>
                  <a:tcPr/>
                </a:tc>
              </a:tr>
              <a:tr h="370840">
                <a:tc>
                  <a:txBody>
                    <a:bodyPr/>
                    <a:lstStyle/>
                    <a:p>
                      <a:r>
                        <a:rPr lang="en-US" sz="2000" dirty="0" smtClean="0"/>
                        <a:t>Spectroscopy</a:t>
                      </a:r>
                      <a:endParaRPr lang="en-US" sz="2000" dirty="0"/>
                    </a:p>
                  </a:txBody>
                  <a:tcPr/>
                </a:tc>
                <a:tc>
                  <a:txBody>
                    <a:bodyPr/>
                    <a:lstStyle/>
                    <a:p>
                      <a:r>
                        <a:rPr lang="en-US" sz="2000" dirty="0" smtClean="0"/>
                        <a:t>Spreads light out,</a:t>
                      </a:r>
                      <a:r>
                        <a:rPr lang="en-US" sz="2000" baseline="0" dirty="0" smtClean="0"/>
                        <a:t> uses intensity at each wavelength</a:t>
                      </a:r>
                      <a:endParaRPr lang="en-US" sz="2000" dirty="0"/>
                    </a:p>
                  </a:txBody>
                  <a:tcPr/>
                </a:tc>
                <a:tc>
                  <a:txBody>
                    <a:bodyPr/>
                    <a:lstStyle/>
                    <a:p>
                      <a:r>
                        <a:rPr lang="en-US" sz="2000" dirty="0" smtClean="0"/>
                        <a:t>More information</a:t>
                      </a:r>
                      <a:endParaRPr lang="en-US" sz="2000" dirty="0"/>
                    </a:p>
                  </a:txBody>
                  <a:tcPr/>
                </a:tc>
                <a:tc>
                  <a:txBody>
                    <a:bodyPr/>
                    <a:lstStyle/>
                    <a:p>
                      <a:r>
                        <a:rPr lang="en-US" sz="2000" dirty="0" smtClean="0"/>
                        <a:t>Expensive,</a:t>
                      </a:r>
                      <a:r>
                        <a:rPr lang="en-US" sz="2000" baseline="0" dirty="0" smtClean="0"/>
                        <a:t> shorter reach, more complex</a:t>
                      </a:r>
                      <a:endParaRPr lang="en-US" sz="2000" dirty="0"/>
                    </a:p>
                  </a:txBody>
                  <a:tcPr/>
                </a:tc>
              </a:tr>
            </a:tbl>
          </a:graphicData>
        </a:graphic>
      </p:graphicFrame>
      <p:pic>
        <p:nvPicPr>
          <p:cNvPr id="6" name="Picture 5" descr="gif-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901" y="3658843"/>
            <a:ext cx="3811287" cy="2858466"/>
          </a:xfrm>
          <a:prstGeom prst="rect">
            <a:avLst/>
          </a:prstGeom>
        </p:spPr>
      </p:pic>
      <p:pic>
        <p:nvPicPr>
          <p:cNvPr id="7" name="Picture 6" descr="eclipsing_binary_star_animation.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594" y="3668623"/>
            <a:ext cx="3827705" cy="2941662"/>
          </a:xfrm>
          <a:prstGeom prst="rect">
            <a:avLst/>
          </a:prstGeom>
        </p:spPr>
      </p:pic>
      <p:pic>
        <p:nvPicPr>
          <p:cNvPr id="10" name="Picture 9" descr="nic_print750x624ppi.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0874" y="6114292"/>
            <a:ext cx="830766" cy="691197"/>
          </a:xfrm>
          <a:prstGeom prst="rect">
            <a:avLst/>
          </a:prstGeom>
        </p:spPr>
      </p:pic>
      <p:pic>
        <p:nvPicPr>
          <p:cNvPr id="11" name="Picture 10" descr="AZSGC_sunse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47480" y="5894134"/>
            <a:ext cx="538083" cy="923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48596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a:bodyPr>
          <a:lstStyle/>
          <a:p>
            <a:r>
              <a:rPr lang="en-US" dirty="0" smtClean="0"/>
              <a:t>50 </a:t>
            </a:r>
            <a:r>
              <a:rPr lang="en-US" dirty="0" err="1" smtClean="0"/>
              <a:t>Algols</a:t>
            </a:r>
            <a:r>
              <a:rPr lang="en-US" dirty="0" smtClean="0"/>
              <a:t> in our Milky Way Galaxy</a:t>
            </a:r>
          </a:p>
          <a:p>
            <a:r>
              <a:rPr lang="en-US" dirty="0"/>
              <a:t>4</a:t>
            </a:r>
            <a:r>
              <a:rPr lang="en-US" dirty="0" smtClean="0"/>
              <a:t>00 </a:t>
            </a:r>
            <a:r>
              <a:rPr lang="en-US" dirty="0" err="1" smtClean="0"/>
              <a:t>Algols</a:t>
            </a:r>
            <a:r>
              <a:rPr lang="en-US" dirty="0" smtClean="0"/>
              <a:t> in the Large Magellanic Cloud</a:t>
            </a:r>
          </a:p>
          <a:p>
            <a:r>
              <a:rPr lang="en-US" dirty="0" smtClean="0"/>
              <a:t>Nightfall light curve models based on parameters</a:t>
            </a:r>
          </a:p>
          <a:p>
            <a:r>
              <a:rPr lang="en-US" dirty="0" smtClean="0"/>
              <a:t>11 parameters: Mass, temperature, albedos, inclination, dust extinction, and z-scores</a:t>
            </a:r>
          </a:p>
          <a:p>
            <a:r>
              <a:rPr lang="en-US" dirty="0"/>
              <a:t>Markov Chain Monte </a:t>
            </a:r>
            <a:r>
              <a:rPr lang="en-US" dirty="0" smtClean="0"/>
              <a:t>Carlo converges light curve models to photometric data</a:t>
            </a:r>
          </a:p>
        </p:txBody>
      </p:sp>
      <p:pic>
        <p:nvPicPr>
          <p:cNvPr id="7" name="Picture 6" descr="nic_print750x624p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7624" y="6114292"/>
            <a:ext cx="830766" cy="691197"/>
          </a:xfrm>
          <a:prstGeom prst="rect">
            <a:avLst/>
          </a:prstGeom>
        </p:spPr>
      </p:pic>
      <p:pic>
        <p:nvPicPr>
          <p:cNvPr id="8" name="Picture 7" descr="AZSGC_suns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47480" y="5894134"/>
            <a:ext cx="538083" cy="923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8" descr="ua_logo_l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4758" y="6002988"/>
            <a:ext cx="955864" cy="81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773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a:t>
            </a:r>
            <a:endParaRPr lang="en-US" dirty="0"/>
          </a:p>
        </p:txBody>
      </p:sp>
      <p:pic>
        <p:nvPicPr>
          <p:cNvPr id="8" name="Picture 7" descr="nic_print750x624p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7624" y="6114292"/>
            <a:ext cx="830766" cy="691197"/>
          </a:xfrm>
          <a:prstGeom prst="rect">
            <a:avLst/>
          </a:prstGeom>
        </p:spPr>
      </p:pic>
      <p:pic>
        <p:nvPicPr>
          <p:cNvPr id="9" name="Picture 8" descr="AZSGC_suns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47480" y="5894134"/>
            <a:ext cx="538083" cy="923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7-04-10 at 11.08.1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8429" y="1634965"/>
            <a:ext cx="4657314" cy="3214645"/>
          </a:xfrm>
          <a:prstGeom prst="rect">
            <a:avLst/>
          </a:prstGeom>
        </p:spPr>
      </p:pic>
      <p:pic>
        <p:nvPicPr>
          <p:cNvPr id="11" name="Picture 10" descr="Screen Shot 2017-04-10 at 11.08.40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178" y="4326221"/>
            <a:ext cx="3796778" cy="485187"/>
          </a:xfrm>
          <a:prstGeom prst="rect">
            <a:avLst/>
          </a:prstGeom>
        </p:spPr>
      </p:pic>
      <p:pic>
        <p:nvPicPr>
          <p:cNvPr id="12" name="Picture 11" descr="Screen Shot 2017-04-10 at 11.10.03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437" y="1668833"/>
            <a:ext cx="4440800" cy="2650651"/>
          </a:xfrm>
          <a:prstGeom prst="rect">
            <a:avLst/>
          </a:prstGeom>
        </p:spPr>
      </p:pic>
    </p:spTree>
    <p:extLst>
      <p:ext uri="{BB962C8B-B14F-4D97-AF65-F5344CB8AC3E}">
        <p14:creationId xmlns:p14="http://schemas.microsoft.com/office/powerpoint/2010/main" val="6821625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D-0526_I-Band PNG .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086" y="1739258"/>
            <a:ext cx="6824988" cy="5118742"/>
          </a:xfrm>
          <a:prstGeom prst="rect">
            <a:avLst/>
          </a:prstGeom>
        </p:spPr>
      </p:pic>
      <p:sp>
        <p:nvSpPr>
          <p:cNvPr id="2" name="Title 1"/>
          <p:cNvSpPr>
            <a:spLocks noGrp="1"/>
          </p:cNvSpPr>
          <p:nvPr>
            <p:ph type="title"/>
          </p:nvPr>
        </p:nvSpPr>
        <p:spPr/>
        <p:txBody>
          <a:bodyPr/>
          <a:lstStyle/>
          <a:p>
            <a:r>
              <a:rPr lang="en-US" dirty="0" smtClean="0"/>
              <a:t>Preliminary Results</a:t>
            </a:r>
            <a:endParaRPr lang="en-US" dirty="0"/>
          </a:p>
        </p:txBody>
      </p:sp>
      <p:sp>
        <p:nvSpPr>
          <p:cNvPr id="3" name="Content Placeholder 2"/>
          <p:cNvSpPr>
            <a:spLocks noGrp="1"/>
          </p:cNvSpPr>
          <p:nvPr>
            <p:ph idx="1"/>
          </p:nvPr>
        </p:nvSpPr>
        <p:spPr>
          <a:xfrm>
            <a:off x="457200" y="1417638"/>
            <a:ext cx="8229600" cy="855800"/>
          </a:xfrm>
        </p:spPr>
        <p:txBody>
          <a:bodyPr>
            <a:normAutofit/>
          </a:bodyPr>
          <a:lstStyle/>
          <a:p>
            <a:r>
              <a:rPr lang="en-US" sz="3000" dirty="0"/>
              <a:t>ID-</a:t>
            </a:r>
            <a:r>
              <a:rPr lang="en-US" sz="3000" dirty="0" smtClean="0"/>
              <a:t>00526, Reduced Chi-Squared values 1.0 ± 0.15</a:t>
            </a:r>
          </a:p>
          <a:p>
            <a:endParaRPr lang="en-US" sz="3000" dirty="0"/>
          </a:p>
        </p:txBody>
      </p:sp>
      <p:pic>
        <p:nvPicPr>
          <p:cNvPr id="7" name="Picture 6" descr="nic_print750x624pp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7624" y="6114292"/>
            <a:ext cx="830766" cy="691197"/>
          </a:xfrm>
          <a:prstGeom prst="rect">
            <a:avLst/>
          </a:prstGeom>
        </p:spPr>
      </p:pic>
      <p:pic>
        <p:nvPicPr>
          <p:cNvPr id="8" name="Picture 7" descr="AZSGC_sunse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47480" y="5894134"/>
            <a:ext cx="538083" cy="923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11776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Chain Monte Carlo</a:t>
            </a:r>
            <a:endParaRPr lang="en-US" dirty="0"/>
          </a:p>
        </p:txBody>
      </p:sp>
      <p:pic>
        <p:nvPicPr>
          <p:cNvPr id="4" name="Picture 3" descr="M1vsAI Scat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149" y="1943270"/>
            <a:ext cx="5200579" cy="3900434"/>
          </a:xfrm>
          <a:prstGeom prst="rect">
            <a:avLst/>
          </a:prstGeom>
        </p:spPr>
      </p:pic>
      <p:pic>
        <p:nvPicPr>
          <p:cNvPr id="5" name="Picture 4" descr="M1vsM2 Scat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0916" y="1942617"/>
            <a:ext cx="5208556" cy="3906417"/>
          </a:xfrm>
          <a:prstGeom prst="rect">
            <a:avLst/>
          </a:prstGeom>
        </p:spPr>
      </p:pic>
    </p:spTree>
    <p:extLst>
      <p:ext uri="{BB962C8B-B14F-4D97-AF65-F5344CB8AC3E}">
        <p14:creationId xmlns:p14="http://schemas.microsoft.com/office/powerpoint/2010/main" val="16955821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Research</a:t>
            </a:r>
            <a:endParaRPr lang="en-US" dirty="0"/>
          </a:p>
        </p:txBody>
      </p:sp>
      <p:sp>
        <p:nvSpPr>
          <p:cNvPr id="3" name="Content Placeholder 2"/>
          <p:cNvSpPr>
            <a:spLocks noGrp="1"/>
          </p:cNvSpPr>
          <p:nvPr>
            <p:ph idx="1"/>
          </p:nvPr>
        </p:nvSpPr>
        <p:spPr/>
        <p:txBody>
          <a:bodyPr/>
          <a:lstStyle/>
          <a:p>
            <a:r>
              <a:rPr lang="en-US" dirty="0" smtClean="0"/>
              <a:t>OGLE Variable Star Catalog, 400 Algol-type binaries in the LMC</a:t>
            </a:r>
          </a:p>
          <a:p>
            <a:r>
              <a:rPr lang="en-US" dirty="0"/>
              <a:t>Period </a:t>
            </a:r>
            <a:r>
              <a:rPr lang="en-US" sz="2400" dirty="0" smtClean="0"/>
              <a:t>~</a:t>
            </a:r>
            <a:r>
              <a:rPr lang="en-US" dirty="0" smtClean="0"/>
              <a:t>1</a:t>
            </a:r>
            <a:r>
              <a:rPr lang="en-US" dirty="0"/>
              <a:t>-4 days, mass </a:t>
            </a:r>
            <a:r>
              <a:rPr lang="en-US" sz="2400" dirty="0" smtClean="0"/>
              <a:t>~</a:t>
            </a:r>
            <a:r>
              <a:rPr lang="en-US" dirty="0" smtClean="0"/>
              <a:t>2</a:t>
            </a:r>
            <a:r>
              <a:rPr lang="en-US" dirty="0"/>
              <a:t>-10 M</a:t>
            </a:r>
            <a:r>
              <a:rPr lang="en-US" sz="2400" dirty="0" smtClean="0"/>
              <a:t>☉</a:t>
            </a:r>
          </a:p>
          <a:p>
            <a:r>
              <a:rPr lang="en-US" dirty="0" smtClean="0"/>
              <a:t>Gives us insight on the physical structure of </a:t>
            </a:r>
            <a:r>
              <a:rPr lang="en-US" dirty="0" err="1" smtClean="0"/>
              <a:t>Algols</a:t>
            </a:r>
            <a:endParaRPr lang="en-US" dirty="0"/>
          </a:p>
          <a:p>
            <a:r>
              <a:rPr lang="en-US" dirty="0" smtClean="0"/>
              <a:t>Sheds light on the process of binary mass transfer and binary evolution</a:t>
            </a:r>
            <a:endParaRPr lang="en-US" dirty="0"/>
          </a:p>
        </p:txBody>
      </p:sp>
      <p:pic>
        <p:nvPicPr>
          <p:cNvPr id="7" name="Picture 6" descr="nic_print750x624p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7624" y="6114292"/>
            <a:ext cx="830766" cy="691197"/>
          </a:xfrm>
          <a:prstGeom prst="rect">
            <a:avLst/>
          </a:prstGeom>
        </p:spPr>
      </p:pic>
      <p:pic>
        <p:nvPicPr>
          <p:cNvPr id="8" name="Picture 7" descr="AZSGC_suns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47480" y="5894134"/>
            <a:ext cx="538083" cy="923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8" descr="ua_logo_l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4758" y="6002988"/>
            <a:ext cx="955864" cy="81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7872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712</TotalTime>
  <Words>1493</Words>
  <Application>Microsoft Macintosh PowerPoint</Application>
  <PresentationFormat>On-screen Show (4:3)</PresentationFormat>
  <Paragraphs>97</Paragraphs>
  <Slides>11</Slides>
  <Notes>9</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Properties of Algol Eclipsing Binaries in the Large Magellanic Cloud</vt:lpstr>
      <vt:lpstr>Algols</vt:lpstr>
      <vt:lpstr>PowerPoint Presentation</vt:lpstr>
      <vt:lpstr>Photometry vs. Spectroscopy</vt:lpstr>
      <vt:lpstr>Methodology</vt:lpstr>
      <vt:lpstr>Calibration</vt:lpstr>
      <vt:lpstr>Preliminary Results</vt:lpstr>
      <vt:lpstr>Markov Chain Monte Carlo</vt:lpstr>
      <vt:lpstr>Future Research</vt:lpstr>
      <vt:lpstr>Acknowledgements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Properties of Algol Eclipsing Binaries in the LMC</dc:title>
  <dc:creator>Qasim Mahmood</dc:creator>
  <cp:lastModifiedBy>Qasim Mahmood</cp:lastModifiedBy>
  <cp:revision>74</cp:revision>
  <dcterms:created xsi:type="dcterms:W3CDTF">2017-04-02T20:18:09Z</dcterms:created>
  <dcterms:modified xsi:type="dcterms:W3CDTF">2017-04-10T18:33:57Z</dcterms:modified>
</cp:coreProperties>
</file>